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notesMasterIdLst>
    <p:notesMasterId r:id="rId23"/>
  </p:notesMasterIdLst>
  <p:handoutMasterIdLst>
    <p:handoutMasterId r:id="rId24"/>
  </p:handoutMasterIdLst>
  <p:sldIdLst>
    <p:sldId id="256" r:id="rId3"/>
    <p:sldId id="257" r:id="rId4"/>
    <p:sldId id="258" r:id="rId5"/>
    <p:sldId id="259" r:id="rId6"/>
    <p:sldId id="260" r:id="rId7"/>
    <p:sldId id="262" r:id="rId8"/>
    <p:sldId id="263" r:id="rId9"/>
    <p:sldId id="265" r:id="rId10"/>
    <p:sldId id="267" r:id="rId11"/>
    <p:sldId id="268" r:id="rId12"/>
    <p:sldId id="269" r:id="rId13"/>
    <p:sldId id="270" r:id="rId14"/>
    <p:sldId id="271" r:id="rId15"/>
    <p:sldId id="273" r:id="rId16"/>
    <p:sldId id="274" r:id="rId17"/>
    <p:sldId id="280" r:id="rId18"/>
    <p:sldId id="277" r:id="rId19"/>
    <p:sldId id="278" r:id="rId20"/>
    <p:sldId id="279" r:id="rId21"/>
    <p:sldId id="266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preferSingleView="1">
    <p:restoredLeft sz="9468"/>
    <p:restoredTop sz="94608"/>
  </p:normalViewPr>
  <p:slideViewPr>
    <p:cSldViewPr snapToGrid="0" snapToObjects="1">
      <p:cViewPr varScale="1">
        <p:scale>
          <a:sx n="182" d="100"/>
          <a:sy n="182" d="100"/>
        </p:scale>
        <p:origin x="192" y="56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3544" y="16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notesMaster" Target="notesMasters/notesMaster1.xml"/><Relationship Id="rId24" Type="http://schemas.openxmlformats.org/officeDocument/2006/relationships/handoutMaster" Target="handoutMasters/handoutMaster1.xml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9242F9-638D-DB42-A773-901B2BFCC0CD}" type="datetimeFigureOut">
              <a:rPr lang="en-US" smtClean="0"/>
              <a:t>12/4/17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659428-A856-F446-B5D3-1C75BD062E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6945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9B7F43-5F54-B941-A079-492EBF311F35}" type="datetimeFigureOut">
              <a:rPr lang="en-US" smtClean="0"/>
              <a:t>12/4/17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2B732B-BE69-B848-96F2-1F310665B9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7982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2B732B-BE69-B848-96F2-1F310665B9F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5219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2E55D-EAAE-6847-9D33-40B6B0719F77}" type="datetimeFigureOut">
              <a:rPr lang="en-US" smtClean="0"/>
              <a:t>12/4/17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16720-C75D-1A45-B6FA-7444D4347D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81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2E55D-EAAE-6847-9D33-40B6B0719F77}" type="datetimeFigureOut">
              <a:rPr lang="en-US" smtClean="0"/>
              <a:t>12/4/17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16720-C75D-1A45-B6FA-7444D4347D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5970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2E55D-EAAE-6847-9D33-40B6B0719F77}" type="datetimeFigureOut">
              <a:rPr lang="en-US" smtClean="0"/>
              <a:t>12/4/17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16720-C75D-1A45-B6FA-7444D4347D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733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A780E-F140-304D-8896-6869AAA3BFE3}" type="datetimeFigureOut">
              <a:rPr lang="en-US" smtClean="0"/>
              <a:t>12/4/17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104D0-1B6B-D040-8E63-B72C6056DE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5436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A780E-F140-304D-8896-6869AAA3BFE3}" type="datetimeFigureOut">
              <a:rPr lang="en-US" smtClean="0"/>
              <a:t>12/4/17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104D0-1B6B-D040-8E63-B72C6056DE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62557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A780E-F140-304D-8896-6869AAA3BFE3}" type="datetimeFigureOut">
              <a:rPr lang="en-US" smtClean="0"/>
              <a:t>12/4/17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104D0-1B6B-D040-8E63-B72C6056DE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46835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A780E-F140-304D-8896-6869AAA3BFE3}" type="datetimeFigureOut">
              <a:rPr lang="en-US" smtClean="0"/>
              <a:t>12/4/17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104D0-1B6B-D040-8E63-B72C6056DE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58686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A780E-F140-304D-8896-6869AAA3BFE3}" type="datetimeFigureOut">
              <a:rPr lang="en-US" smtClean="0"/>
              <a:t>12/4/17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104D0-1B6B-D040-8E63-B72C6056DE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56952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A780E-F140-304D-8896-6869AAA3BFE3}" type="datetimeFigureOut">
              <a:rPr lang="en-US" smtClean="0"/>
              <a:t>12/4/17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104D0-1B6B-D040-8E63-B72C6056DE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5053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A780E-F140-304D-8896-6869AAA3BFE3}" type="datetimeFigureOut">
              <a:rPr lang="en-US" smtClean="0"/>
              <a:t>12/4/17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104D0-1B6B-D040-8E63-B72C6056DE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51025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A780E-F140-304D-8896-6869AAA3BFE3}" type="datetimeFigureOut">
              <a:rPr lang="en-US" smtClean="0"/>
              <a:t>12/4/17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104D0-1B6B-D040-8E63-B72C6056DE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9311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2E55D-EAAE-6847-9D33-40B6B0719F77}" type="datetimeFigureOut">
              <a:rPr lang="en-US" smtClean="0"/>
              <a:t>12/4/17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16720-C75D-1A45-B6FA-7444D4347D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43490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A780E-F140-304D-8896-6869AAA3BFE3}" type="datetimeFigureOut">
              <a:rPr lang="en-US" smtClean="0"/>
              <a:t>12/4/17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104D0-1B6B-D040-8E63-B72C6056DE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58845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A780E-F140-304D-8896-6869AAA3BFE3}" type="datetimeFigureOut">
              <a:rPr lang="en-US" smtClean="0"/>
              <a:t>12/4/17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104D0-1B6B-D040-8E63-B72C6056DE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49843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A780E-F140-304D-8896-6869AAA3BFE3}" type="datetimeFigureOut">
              <a:rPr lang="en-US" smtClean="0"/>
              <a:t>12/4/17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104D0-1B6B-D040-8E63-B72C6056DE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4517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2E55D-EAAE-6847-9D33-40B6B0719F77}" type="datetimeFigureOut">
              <a:rPr lang="en-US" smtClean="0"/>
              <a:t>12/4/17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16720-C75D-1A45-B6FA-7444D4347D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9284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2E55D-EAAE-6847-9D33-40B6B0719F77}" type="datetimeFigureOut">
              <a:rPr lang="en-US" smtClean="0"/>
              <a:t>12/4/17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16720-C75D-1A45-B6FA-7444D4347D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6439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2E55D-EAAE-6847-9D33-40B6B0719F77}" type="datetimeFigureOut">
              <a:rPr lang="en-US" smtClean="0"/>
              <a:t>12/4/17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16720-C75D-1A45-B6FA-7444D4347D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2143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2E55D-EAAE-6847-9D33-40B6B0719F77}" type="datetimeFigureOut">
              <a:rPr lang="en-US" smtClean="0"/>
              <a:t>12/4/17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16720-C75D-1A45-B6FA-7444D4347D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1607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2E55D-EAAE-6847-9D33-40B6B0719F77}" type="datetimeFigureOut">
              <a:rPr lang="en-US" smtClean="0"/>
              <a:t>12/4/17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16720-C75D-1A45-B6FA-7444D4347D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4458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2E55D-EAAE-6847-9D33-40B6B0719F77}" type="datetimeFigureOut">
              <a:rPr lang="en-US" smtClean="0"/>
              <a:t>12/4/17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16720-C75D-1A45-B6FA-7444D4347D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9876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2E55D-EAAE-6847-9D33-40B6B0719F77}" type="datetimeFigureOut">
              <a:rPr lang="en-US" smtClean="0"/>
              <a:t>12/4/17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16720-C75D-1A45-B6FA-7444D4347D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136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E2E55D-EAAE-6847-9D33-40B6B0719F77}" type="datetimeFigureOut">
              <a:rPr lang="en-US" smtClean="0"/>
              <a:t>12/4/17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716720-C75D-1A45-B6FA-7444D4347D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8021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0A780E-F140-304D-8896-6869AAA3BFE3}" type="datetimeFigureOut">
              <a:rPr lang="en-US" smtClean="0"/>
              <a:t>12/4/17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9104D0-1B6B-D040-8E63-B72C6056DE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53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://bit.ly/gacs_qip_report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4" Type="http://schemas.openxmlformats.org/officeDocument/2006/relationships/image" Target="../media/image11.tiff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.tiff"/><Relationship Id="rId3" Type="http://schemas.openxmlformats.org/officeDocument/2006/relationships/image" Target="../media/image13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4.tiff"/><Relationship Id="rId3" Type="http://schemas.openxmlformats.org/officeDocument/2006/relationships/image" Target="../media/image15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grisemantics/gacs-qip/tree/master/gacs-data" TargetMode="External"/><Relationship Id="rId4" Type="http://schemas.openxmlformats.org/officeDocument/2006/relationships/hyperlink" Target="https://github.com/agrisemantics/gacs-qip/blob/master/gacs-data/webstudio-exports/NOTES.md" TargetMode="External"/><Relationship Id="rId5" Type="http://schemas.openxmlformats.org/officeDocument/2006/relationships/hyperlink" Target="http://tester-os-kktest.lib.helsinki.fi/gacsdemo/gacs/en/" TargetMode="External"/><Relationship Id="rId6" Type="http://schemas.openxmlformats.org/officeDocument/2006/relationships/hyperlink" Target="https://agrisemantics.github.io/gacs-qip/" TargetMode="External"/><Relationship Id="rId7" Type="http://schemas.openxmlformats.org/officeDocument/2006/relationships/hyperlink" Target="http://browser.agrisemantics.org/gacs/en/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agrisemantics/gacs-qip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tiff"/><Relationship Id="rId3" Type="http://schemas.openxmlformats.org/officeDocument/2006/relationships/image" Target="../media/image2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5.tiff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GACS</a:t>
            </a:r>
            <a:br>
              <a:rPr lang="en-US" dirty="0" smtClean="0"/>
            </a:br>
            <a:r>
              <a:rPr lang="en-US" sz="4800" dirty="0" smtClean="0"/>
              <a:t>Quality Improvement Project</a:t>
            </a:r>
            <a:endParaRPr lang="en-US" sz="4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859027"/>
            <a:ext cx="9144000" cy="1655762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Lori Finch, Sujata Suri, Tom Baker, </a:t>
            </a:r>
            <a:r>
              <a:rPr lang="en-US" dirty="0" err="1" smtClean="0"/>
              <a:t>Osma</a:t>
            </a:r>
            <a:r>
              <a:rPr lang="en-US" dirty="0" smtClean="0"/>
              <a:t> </a:t>
            </a:r>
            <a:r>
              <a:rPr lang="en-US" dirty="0" err="1" smtClean="0"/>
              <a:t>Suominen</a:t>
            </a:r>
            <a:endParaRPr lang="en-US" dirty="0" smtClean="0"/>
          </a:p>
          <a:p>
            <a:r>
              <a:rPr lang="en-US" dirty="0" smtClean="0"/>
              <a:t>GACS teleconference</a:t>
            </a:r>
          </a:p>
          <a:p>
            <a:r>
              <a:rPr lang="en-US" dirty="0" smtClean="0"/>
              <a:t>5 December 2017</a:t>
            </a:r>
          </a:p>
          <a:p>
            <a:endParaRPr lang="en-US" dirty="0"/>
          </a:p>
          <a:p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bit.ly/gacs_qip_report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6381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GACS Thematic Classification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432" t="29697" r="854"/>
          <a:stretch/>
        </p:blipFill>
        <p:spPr>
          <a:xfrm>
            <a:off x="991180" y="1347169"/>
            <a:ext cx="6324019" cy="2924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823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GACS Thematic Classification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28654"/>
            <a:ext cx="10515600" cy="4767444"/>
          </a:xfrm>
        </p:spPr>
        <p:txBody>
          <a:bodyPr/>
          <a:lstStyle/>
          <a:p>
            <a:r>
              <a:rPr lang="en-US" dirty="0" smtClean="0"/>
              <a:t>Before QIP</a:t>
            </a:r>
          </a:p>
          <a:p>
            <a:pPr lvl="1"/>
            <a:r>
              <a:rPr lang="en-US" dirty="0" smtClean="0"/>
              <a:t>Based on CAB Classification and UAT</a:t>
            </a:r>
          </a:p>
          <a:p>
            <a:pPr lvl="1"/>
            <a:r>
              <a:rPr lang="en-US" dirty="0" smtClean="0"/>
              <a:t>Circa 2,800 concepts unclassified</a:t>
            </a:r>
          </a:p>
          <a:p>
            <a:pPr lvl="1"/>
            <a:r>
              <a:rPr lang="en-US" dirty="0" smtClean="0"/>
              <a:t>Frequency distribution was uneven</a:t>
            </a:r>
          </a:p>
          <a:p>
            <a:r>
              <a:rPr lang="en-US" dirty="0" smtClean="0"/>
              <a:t>After QIP</a:t>
            </a:r>
          </a:p>
          <a:p>
            <a:pPr lvl="1"/>
            <a:r>
              <a:rPr lang="en-US" dirty="0" smtClean="0"/>
              <a:t>100% of concepts under at least one category</a:t>
            </a:r>
          </a:p>
          <a:p>
            <a:pPr lvl="1"/>
            <a:r>
              <a:rPr lang="en-US" dirty="0" smtClean="0"/>
              <a:t>Principle: Concept moved out of “common terms” if better found.</a:t>
            </a:r>
          </a:p>
          <a:p>
            <a:pPr lvl="1"/>
            <a:r>
              <a:rPr lang="en-US" dirty="0" smtClean="0"/>
              <a:t>Principle: Concepts can be under more than one category.</a:t>
            </a:r>
          </a:p>
          <a:p>
            <a:pPr lvl="1"/>
            <a:r>
              <a:rPr lang="en-US" dirty="0" smtClean="0"/>
              <a:t>First-draft Scope Notes </a:t>
            </a:r>
          </a:p>
          <a:p>
            <a:pPr lvl="2"/>
            <a:r>
              <a:rPr lang="en-US" dirty="0" smtClean="0"/>
              <a:t>Categories list examples of concepts assigned</a:t>
            </a:r>
          </a:p>
          <a:p>
            <a:pPr lvl="2"/>
            <a:r>
              <a:rPr lang="en-US" dirty="0" smtClean="0"/>
              <a:t>Underused concepts flagged for possible deletion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32594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Classification categories adjusted</a:t>
            </a:r>
            <a:endParaRPr lang="en-US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31047" y="3672896"/>
            <a:ext cx="5181600" cy="1661861"/>
          </a:xfrm>
          <a:prstGeom prst="rect">
            <a:avLst/>
          </a:prstGeom>
        </p:spPr>
      </p:pic>
      <p:pic>
        <p:nvPicPr>
          <p:cNvPr id="9" name="Content Placeholder 8"/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041400" y="2794794"/>
            <a:ext cx="4775200" cy="2413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2583" y="2040414"/>
            <a:ext cx="4876800" cy="1508760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 flipV="1">
            <a:off x="3231811" y="3549174"/>
            <a:ext cx="4837245" cy="1190352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3830795" y="4973660"/>
            <a:ext cx="4580289" cy="23413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179646" y="2233649"/>
            <a:ext cx="4150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Before: </a:t>
            </a:r>
            <a:r>
              <a:rPr lang="en-US" b="1" dirty="0" smtClean="0"/>
              <a:t>NY </a:t>
            </a:r>
            <a:r>
              <a:rPr lang="en-US" dirty="0" smtClean="0"/>
              <a:t>category had just two concepts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6016892" y="1555490"/>
            <a:ext cx="34914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After: Concepts moved to </a:t>
            </a:r>
            <a:r>
              <a:rPr lang="en-US" b="1" dirty="0" smtClean="0">
                <a:ea typeface="American Typewriter" charset="0"/>
                <a:cs typeface="American Typewriter" charset="0"/>
              </a:rPr>
              <a:t>NQ fungi</a:t>
            </a:r>
            <a:endParaRPr lang="en-US" b="1" dirty="0">
              <a:ea typeface="American Typewriter" charset="0"/>
              <a:cs typeface="American Typewrit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05202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Classification categories underused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Flagged for consolidation or deletion</a:t>
            </a:r>
          </a:p>
          <a:p>
            <a:pPr lvl="1"/>
            <a:r>
              <a:rPr lang="en-US" dirty="0" smtClean="0"/>
              <a:t>NY organisms of uncertain taxonomy</a:t>
            </a:r>
          </a:p>
          <a:p>
            <a:pPr lvl="1"/>
            <a:r>
              <a:rPr lang="en-US" dirty="0" smtClean="0"/>
              <a:t>SW </a:t>
            </a:r>
            <a:r>
              <a:rPr lang="en-US" dirty="0" err="1" smtClean="0"/>
              <a:t>vermiculture</a:t>
            </a:r>
            <a:endParaRPr lang="en-US" dirty="0" smtClean="0"/>
          </a:p>
          <a:p>
            <a:pPr lvl="1"/>
            <a:r>
              <a:rPr lang="en-US" dirty="0" smtClean="0"/>
              <a:t>WQ arts</a:t>
            </a:r>
          </a:p>
          <a:p>
            <a:pPr lvl="1"/>
            <a:r>
              <a:rPr lang="en-US" dirty="0" smtClean="0"/>
              <a:t>WS history</a:t>
            </a:r>
          </a:p>
          <a:p>
            <a:pPr lvl="1"/>
            <a:r>
              <a:rPr lang="en-US" dirty="0" smtClean="0"/>
              <a:t>WY philosophy and ethics</a:t>
            </a:r>
          </a:p>
          <a:p>
            <a:pPr lvl="1"/>
            <a:r>
              <a:rPr lang="en-US" dirty="0" smtClean="0"/>
              <a:t>LU evolution</a:t>
            </a:r>
          </a:p>
          <a:p>
            <a:pPr lvl="1"/>
            <a:r>
              <a:rPr lang="en-US" dirty="0" smtClean="0"/>
              <a:t>LX natural history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02072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Concepts removed from “common terms”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341707"/>
            <a:ext cx="5181600" cy="3319174"/>
          </a:xfrm>
          <a:prstGeom prst="rect">
            <a:avLst/>
          </a:prstGeom>
        </p:spPr>
      </p:pic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457742"/>
            <a:ext cx="5181600" cy="3087104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4181111" y="5346797"/>
            <a:ext cx="4222993" cy="83763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01475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Concepts assignable to multiple categories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775378" y="1924305"/>
            <a:ext cx="5181600" cy="2311217"/>
          </a:xfrm>
          <a:prstGeom prst="rect">
            <a:avLst/>
          </a:prstGeom>
        </p:spPr>
      </p:pic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3152063"/>
            <a:ext cx="5181600" cy="1698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8232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Mappings to external vocabularies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366145"/>
            <a:ext cx="8089900" cy="15113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38200" y="1733559"/>
            <a:ext cx="591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540 concepts of type Geographical were mapped to </a:t>
            </a:r>
            <a:r>
              <a:rPr lang="en-US" dirty="0" err="1" smtClean="0"/>
              <a:t>Wikidata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72011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Guidelines for GACS </a:t>
            </a:r>
            <a:r>
              <a:rPr lang="mr-IN" dirty="0"/>
              <a:t>–</a:t>
            </a:r>
            <a:r>
              <a:rPr lang="en-US" dirty="0"/>
              <a:t> a </a:t>
            </a:r>
            <a:r>
              <a:rPr lang="en-US" dirty="0" err="1"/>
              <a:t>Github</a:t>
            </a:r>
            <a:r>
              <a:rPr lang="en-US" dirty="0"/>
              <a:t> website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91182" y="5995952"/>
            <a:ext cx="4036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https://</a:t>
            </a:r>
            <a:r>
              <a:rPr lang="en-US" dirty="0" err="1">
                <a:solidFill>
                  <a:srgbClr val="0070C0"/>
                </a:solidFill>
              </a:rPr>
              <a:t>agrisemantics.github.io</a:t>
            </a:r>
            <a:r>
              <a:rPr lang="en-US" dirty="0">
                <a:solidFill>
                  <a:srgbClr val="0070C0"/>
                </a:solidFill>
              </a:rPr>
              <a:t>/</a:t>
            </a:r>
            <a:r>
              <a:rPr lang="en-US" dirty="0" err="1">
                <a:solidFill>
                  <a:srgbClr val="0070C0"/>
                </a:solidFill>
              </a:rPr>
              <a:t>gacs-qip</a:t>
            </a:r>
            <a:r>
              <a:rPr lang="en-US" dirty="0">
                <a:solidFill>
                  <a:srgbClr val="0070C0"/>
                </a:solidFill>
              </a:rPr>
              <a:t>/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0158" y="1497558"/>
            <a:ext cx="936654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3893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Guidelines for GACS </a:t>
            </a:r>
            <a:r>
              <a:rPr lang="mr-IN" dirty="0"/>
              <a:t>–</a:t>
            </a:r>
            <a:r>
              <a:rPr lang="en-US" dirty="0"/>
              <a:t> a </a:t>
            </a:r>
            <a:r>
              <a:rPr lang="en-US" dirty="0" err="1"/>
              <a:t>Github</a:t>
            </a:r>
            <a:r>
              <a:rPr lang="en-US" dirty="0"/>
              <a:t> website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5749" y="1595280"/>
            <a:ext cx="861506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529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steps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Hierarchy</a:t>
            </a:r>
          </a:p>
          <a:p>
            <a:pPr lvl="1"/>
            <a:r>
              <a:rPr lang="en-US" dirty="0" smtClean="0"/>
              <a:t>Further adjustments, especially in crucial middle levels</a:t>
            </a:r>
          </a:p>
          <a:p>
            <a:pPr lvl="1"/>
            <a:r>
              <a:rPr lang="en-US" dirty="0" smtClean="0"/>
              <a:t>A solution for “part of” relations?</a:t>
            </a:r>
          </a:p>
          <a:p>
            <a:r>
              <a:rPr lang="en-US" dirty="0" smtClean="0"/>
              <a:t>Thematic classification</a:t>
            </a:r>
          </a:p>
          <a:p>
            <a:pPr lvl="1"/>
            <a:r>
              <a:rPr lang="en-US" dirty="0" smtClean="0"/>
              <a:t>Consolidate or drop underused categories</a:t>
            </a:r>
          </a:p>
          <a:p>
            <a:pPr lvl="1"/>
            <a:r>
              <a:rPr lang="en-US" dirty="0" smtClean="0"/>
              <a:t>Assign more concepts as needed (frequencies are still uneven)</a:t>
            </a:r>
          </a:p>
          <a:p>
            <a:pPr lvl="1"/>
            <a:r>
              <a:rPr lang="en-US" dirty="0" smtClean="0"/>
              <a:t>Fill out scope notes</a:t>
            </a:r>
          </a:p>
          <a:p>
            <a:r>
              <a:rPr lang="en-US" dirty="0" smtClean="0"/>
              <a:t>Concept definitions (less than 20% of GACS)</a:t>
            </a:r>
          </a:p>
          <a:p>
            <a:pPr lvl="1"/>
            <a:r>
              <a:rPr lang="en-US" dirty="0" smtClean="0"/>
              <a:t>Some added (43), possibly more needed</a:t>
            </a:r>
          </a:p>
          <a:p>
            <a:r>
              <a:rPr lang="en-US" dirty="0" smtClean="0"/>
              <a:t>Scope notes</a:t>
            </a:r>
          </a:p>
          <a:p>
            <a:pPr lvl="1"/>
            <a:r>
              <a:rPr lang="en-US" dirty="0" smtClean="0"/>
              <a:t>Some added (8)</a:t>
            </a:r>
          </a:p>
          <a:p>
            <a:pPr lvl="1"/>
            <a:r>
              <a:rPr lang="en-US" dirty="0" smtClean="0"/>
              <a:t>AGROVOC-, CABT-, and NALT-specific notes, out of context, could be consolidated or dropped</a:t>
            </a:r>
          </a:p>
          <a:p>
            <a:r>
              <a:rPr lang="en-US" dirty="0" smtClean="0"/>
              <a:t>More concepts to be weeded </a:t>
            </a:r>
            <a:r>
              <a:rPr lang="en-US" smtClean="0"/>
              <a:t>from GACS and “transplanted”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401758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GACS Quality Improvement Project (QIP)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May 2016 </a:t>
            </a:r>
            <a:r>
              <a:rPr lang="en-US" dirty="0" smtClean="0"/>
              <a:t>GACS Beta 3.1 launched at Open Harvest, Chania</a:t>
            </a:r>
          </a:p>
          <a:p>
            <a:r>
              <a:rPr lang="en-US" b="1" dirty="0" smtClean="0"/>
              <a:t>June 2016</a:t>
            </a:r>
            <a:r>
              <a:rPr lang="en-US" dirty="0" smtClean="0"/>
              <a:t> “GACS Phase 4” </a:t>
            </a:r>
            <a:r>
              <a:rPr lang="en-US" dirty="0" err="1" smtClean="0"/>
              <a:t>workplan</a:t>
            </a:r>
            <a:r>
              <a:rPr lang="en-US" dirty="0" smtClean="0"/>
              <a:t> lists improvements needed and proposes a stakeholder survey about hierarchy</a:t>
            </a:r>
          </a:p>
          <a:p>
            <a:r>
              <a:rPr lang="en-US" b="1" dirty="0" smtClean="0"/>
              <a:t>November 2016</a:t>
            </a:r>
            <a:r>
              <a:rPr lang="en-US" dirty="0" smtClean="0"/>
              <a:t> GACS meeting in </a:t>
            </a:r>
            <a:r>
              <a:rPr lang="en-US" dirty="0" err="1" smtClean="0"/>
              <a:t>Goettingen</a:t>
            </a:r>
            <a:r>
              <a:rPr lang="en-US" dirty="0"/>
              <a:t> </a:t>
            </a:r>
            <a:r>
              <a:rPr lang="en-US" dirty="0" smtClean="0"/>
              <a:t>discusses survey results and GACS structure</a:t>
            </a:r>
          </a:p>
          <a:p>
            <a:r>
              <a:rPr lang="en-US" b="1" dirty="0" smtClean="0"/>
              <a:t>April 2017</a:t>
            </a:r>
            <a:r>
              <a:rPr lang="en-US" dirty="0" smtClean="0"/>
              <a:t> GACS QIP starts, Lori and Sujata tasked with improving GACS structure with support from </a:t>
            </a:r>
            <a:r>
              <a:rPr lang="en-US" dirty="0" err="1" smtClean="0"/>
              <a:t>Osma</a:t>
            </a:r>
            <a:r>
              <a:rPr lang="en-US" dirty="0" smtClean="0"/>
              <a:t> and Tom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3932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GACS QIP development </a:t>
            </a:r>
            <a:r>
              <a:rPr lang="mr-IN" dirty="0" smtClean="0"/>
              <a:t>–</a:t>
            </a:r>
            <a:r>
              <a:rPr lang="en-US" dirty="0" smtClean="0"/>
              <a:t> backend </a:t>
            </a:r>
            <a:r>
              <a:rPr lang="en-US" dirty="0" err="1" smtClean="0"/>
              <a:t>Github</a:t>
            </a:r>
            <a:r>
              <a:rPr lang="en-US" dirty="0" smtClean="0"/>
              <a:t> repo</a:t>
            </a:r>
          </a:p>
          <a:p>
            <a:pPr lvl="1"/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github.com/agrisemantics/gacs-qip</a:t>
            </a:r>
            <a:endParaRPr lang="en-US" dirty="0" smtClean="0"/>
          </a:p>
          <a:p>
            <a:pPr lvl="1"/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github.com/agrisemantics/gacs-qip/tree/master/gacs-data</a:t>
            </a:r>
            <a:r>
              <a:rPr lang="en-US" dirty="0" smtClean="0"/>
              <a:t> - data</a:t>
            </a:r>
          </a:p>
          <a:p>
            <a:pPr lvl="1"/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github.com/agrisemantics/gacs-qip/blob/master/gacs-data/webstudio-exports/NOTES.md</a:t>
            </a:r>
            <a:r>
              <a:rPr lang="en-US" dirty="0" smtClean="0"/>
              <a:t> - things changed</a:t>
            </a:r>
          </a:p>
          <a:p>
            <a:r>
              <a:rPr lang="en-US" dirty="0" smtClean="0"/>
              <a:t>GACS QIP development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err="1" smtClean="0"/>
              <a:t>Skosmos</a:t>
            </a:r>
            <a:r>
              <a:rPr lang="en-US" dirty="0" smtClean="0"/>
              <a:t> website</a:t>
            </a:r>
          </a:p>
          <a:p>
            <a:pPr lvl="1"/>
            <a:r>
              <a:rPr lang="en-US" dirty="0">
                <a:hlinkClick r:id="rId5"/>
              </a:rPr>
              <a:t>http://tester-os-kktest.lib.helsinki.fi/gacsdemo/gacs/en/</a:t>
            </a:r>
            <a:r>
              <a:rPr lang="en-US" dirty="0"/>
              <a:t> </a:t>
            </a:r>
          </a:p>
          <a:p>
            <a:r>
              <a:rPr lang="en-US" dirty="0" smtClean="0"/>
              <a:t>Guidelines for GACS </a:t>
            </a:r>
            <a:r>
              <a:rPr lang="mr-IN" dirty="0" smtClean="0"/>
              <a:t>–</a:t>
            </a:r>
            <a:r>
              <a:rPr lang="en-US" dirty="0"/>
              <a:t> </a:t>
            </a:r>
            <a:r>
              <a:rPr lang="en-US" dirty="0" err="1" smtClean="0"/>
              <a:t>Github</a:t>
            </a:r>
            <a:r>
              <a:rPr lang="en-US" dirty="0" smtClean="0"/>
              <a:t> website</a:t>
            </a:r>
          </a:p>
          <a:p>
            <a:pPr lvl="1"/>
            <a:r>
              <a:rPr lang="en-US" dirty="0">
                <a:hlinkClick r:id="rId6"/>
              </a:rPr>
              <a:t>https://agrisemantics.github.io/gacs-qip</a:t>
            </a:r>
            <a:r>
              <a:rPr lang="en-US" dirty="0" smtClean="0">
                <a:hlinkClick r:id="rId6"/>
              </a:rPr>
              <a:t>/</a:t>
            </a:r>
            <a:endParaRPr lang="en-US" dirty="0" smtClean="0"/>
          </a:p>
          <a:p>
            <a:r>
              <a:rPr lang="en-US" dirty="0" smtClean="0">
                <a:solidFill>
                  <a:schemeClr val="bg2">
                    <a:lumMod val="75000"/>
                  </a:schemeClr>
                </a:solidFill>
              </a:rPr>
              <a:t>GACS 4.0 </a:t>
            </a:r>
            <a:r>
              <a:rPr lang="mr-IN" dirty="0" smtClean="0">
                <a:solidFill>
                  <a:schemeClr val="bg2">
                    <a:lumMod val="75000"/>
                  </a:schemeClr>
                </a:solidFill>
              </a:rPr>
              <a:t>–</a:t>
            </a:r>
            <a:r>
              <a:rPr lang="en-US" dirty="0" smtClean="0">
                <a:solidFill>
                  <a:schemeClr val="bg2">
                    <a:lumMod val="75000"/>
                  </a:schemeClr>
                </a:solidFill>
              </a:rPr>
              <a:t> production website at Tor </a:t>
            </a:r>
            <a:r>
              <a:rPr lang="en-US" dirty="0" err="1" smtClean="0">
                <a:solidFill>
                  <a:schemeClr val="bg2">
                    <a:lumMod val="75000"/>
                  </a:schemeClr>
                </a:solidFill>
              </a:rPr>
              <a:t>Vergata</a:t>
            </a:r>
            <a:endParaRPr lang="en-US" dirty="0" smtClean="0">
              <a:solidFill>
                <a:schemeClr val="bg2">
                  <a:lumMod val="75000"/>
                </a:schemeClr>
              </a:solidFill>
            </a:endParaRPr>
          </a:p>
          <a:p>
            <a:pPr lvl="1"/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hlinkClick r:id="rId7"/>
              </a:rPr>
              <a:t>http://browser.agrisemantics.org/gacs/en</a:t>
            </a:r>
            <a:r>
              <a:rPr lang="en-US" dirty="0" smtClean="0">
                <a:solidFill>
                  <a:schemeClr val="accent1">
                    <a:lumMod val="40000"/>
                    <a:lumOff val="60000"/>
                  </a:schemeClr>
                </a:solidFill>
                <a:hlinkClick r:id="rId7"/>
              </a:rPr>
              <a:t>/</a:t>
            </a:r>
            <a:r>
              <a:rPr lang="en-US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 </a:t>
            </a:r>
            <a:r>
              <a:rPr lang="en-US" dirty="0" smtClean="0"/>
              <a:t>- to replace GACS Beta 3.1 (soon?)</a:t>
            </a:r>
          </a:p>
        </p:txBody>
      </p:sp>
    </p:spTree>
    <p:extLst>
      <p:ext uri="{BB962C8B-B14F-4D97-AF65-F5344CB8AC3E}">
        <p14:creationId xmlns:p14="http://schemas.microsoft.com/office/powerpoint/2010/main" val="19183793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</a:t>
            </a:r>
            <a:r>
              <a:rPr lang="en-US" dirty="0" smtClean="0"/>
              <a:t>iscussion of hierarchy in </a:t>
            </a:r>
            <a:r>
              <a:rPr lang="en-US" dirty="0" err="1" smtClean="0"/>
              <a:t>Goettingen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Stakeholders surveyed about three scenarios</a:t>
            </a:r>
          </a:p>
          <a:p>
            <a:pPr lvl="1"/>
            <a:r>
              <a:rPr lang="en-US" dirty="0" smtClean="0"/>
              <a:t>A. Focused top level with few concepts (like Finnish YSO)</a:t>
            </a:r>
          </a:p>
          <a:p>
            <a:pPr lvl="1"/>
            <a:r>
              <a:rPr lang="en-US" dirty="0" smtClean="0"/>
              <a:t>B. Type-based top level, more extensive (like AGROVOC)</a:t>
            </a:r>
          </a:p>
          <a:p>
            <a:pPr lvl="1"/>
            <a:r>
              <a:rPr lang="en-US" dirty="0" smtClean="0"/>
              <a:t>C. Thematic-based top level (like CAB Classified Thesaurus)</a:t>
            </a:r>
          </a:p>
          <a:p>
            <a:r>
              <a:rPr lang="en-US" dirty="0" smtClean="0"/>
              <a:t>Survey results ambiguous, with some conclusions</a:t>
            </a:r>
          </a:p>
          <a:p>
            <a:pPr lvl="1"/>
            <a:r>
              <a:rPr lang="en-US" dirty="0" smtClean="0"/>
              <a:t>In principle, scenarios “all valid” (but maintainable?)</a:t>
            </a:r>
          </a:p>
          <a:p>
            <a:pPr lvl="1"/>
            <a:r>
              <a:rPr lang="en-US" dirty="0" smtClean="0"/>
              <a:t>Hierarchy is needed, but should be cleaned up</a:t>
            </a:r>
          </a:p>
          <a:p>
            <a:pPr lvl="1"/>
            <a:r>
              <a:rPr lang="en-US" dirty="0" smtClean="0"/>
              <a:t>“Enough hierarchy to help disambiguate or navigate” (but no more?)</a:t>
            </a:r>
          </a:p>
          <a:p>
            <a:pPr lvl="1"/>
            <a:r>
              <a:rPr lang="en-US" dirty="0" smtClean="0"/>
              <a:t>Thematic groups should be kept as an additional 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9950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GACS QIP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GACS Beta 3.1 in </a:t>
            </a:r>
            <a:r>
              <a:rPr lang="en-US" dirty="0" err="1" smtClean="0"/>
              <a:t>Vocbench</a:t>
            </a:r>
            <a:r>
              <a:rPr lang="en-US" dirty="0"/>
              <a:t> </a:t>
            </a:r>
            <a:r>
              <a:rPr lang="en-US" dirty="0" smtClean="0"/>
              <a:t>frozen and exported for structural editing</a:t>
            </a:r>
          </a:p>
          <a:p>
            <a:r>
              <a:rPr lang="en-US" dirty="0" smtClean="0"/>
              <a:t>Changes made:</a:t>
            </a:r>
          </a:p>
          <a:p>
            <a:pPr lvl="1"/>
            <a:r>
              <a:rPr lang="en-US" dirty="0" err="1" smtClean="0"/>
              <a:t>Polyhierarchy</a:t>
            </a:r>
            <a:r>
              <a:rPr lang="en-US" dirty="0" smtClean="0"/>
              <a:t> reduced</a:t>
            </a:r>
          </a:p>
          <a:p>
            <a:pPr lvl="1"/>
            <a:r>
              <a:rPr lang="en-US" dirty="0" smtClean="0"/>
              <a:t>BT/NT checked for typological consistency</a:t>
            </a:r>
          </a:p>
          <a:p>
            <a:pPr lvl="1"/>
            <a:r>
              <a:rPr lang="en-US" dirty="0" smtClean="0"/>
              <a:t>Top concepts pruned and relocated</a:t>
            </a:r>
          </a:p>
          <a:p>
            <a:pPr lvl="1"/>
            <a:r>
              <a:rPr lang="en-US" dirty="0" smtClean="0"/>
              <a:t>Still-unassigned concepts assigned to thematic groups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00919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 concepts moved to the middle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GACS Beta 3.1 had 578 top concepts</a:t>
            </a:r>
          </a:p>
          <a:p>
            <a:r>
              <a:rPr lang="en-US" dirty="0" smtClean="0"/>
              <a:t>QIP moved concepts from top to middle, such as:</a:t>
            </a:r>
          </a:p>
          <a:p>
            <a:pPr lvl="1"/>
            <a:r>
              <a:rPr lang="en-US" dirty="0"/>
              <a:t>p</a:t>
            </a:r>
            <a:r>
              <a:rPr lang="en-US" dirty="0" smtClean="0"/>
              <a:t>lutonium BT transition elements</a:t>
            </a:r>
          </a:p>
          <a:p>
            <a:pPr lvl="1"/>
            <a:r>
              <a:rPr lang="en-US" dirty="0" smtClean="0"/>
              <a:t>adenosine BT nucleosides</a:t>
            </a:r>
          </a:p>
          <a:p>
            <a:pPr lvl="1"/>
            <a:r>
              <a:rPr lang="en-US" dirty="0" err="1" smtClean="0"/>
              <a:t>phenylketanuria</a:t>
            </a:r>
            <a:r>
              <a:rPr lang="en-US" dirty="0" smtClean="0"/>
              <a:t> BT metabolic disorders</a:t>
            </a:r>
          </a:p>
          <a:p>
            <a:pPr lvl="1"/>
            <a:r>
              <a:rPr lang="en-US" dirty="0" smtClean="0"/>
              <a:t>life expectancy BT biological properties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21870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Problems </a:t>
            </a:r>
            <a:r>
              <a:rPr lang="en-US" smtClean="0"/>
              <a:t>in hierarchy fixed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977900" y="2312194"/>
            <a:ext cx="4902200" cy="3378200"/>
          </a:xfrm>
          <a:prstGeom prst="rect">
            <a:avLst/>
          </a:prstGeom>
        </p:spPr>
      </p:pic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343650" y="2261394"/>
            <a:ext cx="4838700" cy="34798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67963" y="1786919"/>
            <a:ext cx="44921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Before: people =&gt; groups =&gt; zoos, museums</a:t>
            </a:r>
            <a:r>
              <a:rPr lang="mr-IN" b="1" dirty="0" smtClean="0">
                <a:solidFill>
                  <a:srgbClr val="FF0000"/>
                </a:solidFill>
              </a:rPr>
              <a:t>…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400800" y="1816775"/>
            <a:ext cx="672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After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765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6927" y="1643542"/>
            <a:ext cx="5086350" cy="22923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Problems in hierarchy fixed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838200" y="2166401"/>
            <a:ext cx="5181600" cy="4012686"/>
          </a:xfrm>
          <a:prstGeom prst="rect">
            <a:avLst/>
          </a:prstGeom>
        </p:spPr>
      </p:pic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248981" y="4087310"/>
            <a:ext cx="5181600" cy="229894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78723" y="1288822"/>
            <a:ext cx="351788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Before, “structures” is ambiguous:</a:t>
            </a:r>
          </a:p>
          <a:p>
            <a:pPr marL="285750" indent="-285750">
              <a:buFont typeface="Arial" charset="0"/>
              <a:buChar char="•"/>
            </a:pPr>
            <a:r>
              <a:rPr lang="en-US" b="1" dirty="0" smtClean="0">
                <a:solidFill>
                  <a:srgbClr val="FF0000"/>
                </a:solidFill>
              </a:rPr>
              <a:t>Socioeconomic structures</a:t>
            </a:r>
          </a:p>
          <a:p>
            <a:pPr marL="285750" indent="-285750">
              <a:buFont typeface="Arial" charset="0"/>
              <a:buChar char="•"/>
            </a:pPr>
            <a:r>
              <a:rPr lang="en-US" b="1" dirty="0" smtClean="0">
                <a:solidFill>
                  <a:srgbClr val="FF0000"/>
                </a:solidFill>
              </a:rPr>
              <a:t>Architectural structures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241327" y="681168"/>
            <a:ext cx="45032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After:</a:t>
            </a:r>
          </a:p>
          <a:p>
            <a:pPr marL="285750" indent="-285750">
              <a:buFont typeface="Arial" charset="0"/>
              <a:buChar char="•"/>
            </a:pPr>
            <a:r>
              <a:rPr lang="en-US" b="1" dirty="0" smtClean="0">
                <a:solidFill>
                  <a:srgbClr val="FF0000"/>
                </a:solidFill>
              </a:rPr>
              <a:t>Inconsistent meanings are separated</a:t>
            </a:r>
          </a:p>
          <a:p>
            <a:pPr marL="285750" indent="-285750">
              <a:buFont typeface="Arial" charset="0"/>
              <a:buChar char="•"/>
            </a:pPr>
            <a:r>
              <a:rPr lang="en-US" b="1" dirty="0" smtClean="0">
                <a:solidFill>
                  <a:srgbClr val="FF0000"/>
                </a:solidFill>
              </a:rPr>
              <a:t>Broader hierarchy reduced from six to one</a:t>
            </a:r>
            <a:endParaRPr lang="en-US" b="1" dirty="0">
              <a:solidFill>
                <a:srgbClr val="FF0000"/>
              </a:solidFill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3483096" y="4898243"/>
            <a:ext cx="4949704" cy="531681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4108450" y="3660434"/>
            <a:ext cx="3754110" cy="781229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50287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Status of upper hierarchy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Post-QIP, concepts clustered nicely under </a:t>
            </a:r>
            <a:r>
              <a:rPr lang="en-US" dirty="0"/>
              <a:t>3</a:t>
            </a:r>
            <a:r>
              <a:rPr lang="en-US" dirty="0" smtClean="0"/>
              <a:t> top concepts</a:t>
            </a:r>
          </a:p>
          <a:p>
            <a:pPr lvl="1"/>
            <a:r>
              <a:rPr lang="en-US" b="1" dirty="0" smtClean="0"/>
              <a:t>Objects</a:t>
            </a:r>
            <a:r>
              <a:rPr lang="en-US" dirty="0" smtClean="0"/>
              <a:t>: material things that can be seen or touched or visited (locations), including “abstract objects” such as ideas and models.</a:t>
            </a:r>
          </a:p>
          <a:p>
            <a:pPr lvl="1"/>
            <a:r>
              <a:rPr lang="en-US" b="1" dirty="0" smtClean="0"/>
              <a:t>Events and actions</a:t>
            </a:r>
            <a:r>
              <a:rPr lang="en-US" dirty="0" smtClean="0"/>
              <a:t>: things that happen, such as processes or phenomena.</a:t>
            </a:r>
          </a:p>
          <a:p>
            <a:pPr lvl="1"/>
            <a:r>
              <a:rPr lang="en-US" b="1" dirty="0" smtClean="0"/>
              <a:t>Properties</a:t>
            </a:r>
            <a:r>
              <a:rPr lang="en-US" dirty="0" smtClean="0"/>
              <a:t>: attributes, characteristics, or qualities of things.</a:t>
            </a:r>
          </a:p>
          <a:p>
            <a:r>
              <a:rPr lang="en-US" dirty="0" smtClean="0"/>
              <a:t>Lower levels adapt YSO and Unified Medical Language System (UMLS)</a:t>
            </a:r>
          </a:p>
          <a:p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100% of concepts aligned</a:t>
            </a:r>
          </a:p>
          <a:p>
            <a:pPr lvl="1"/>
            <a:r>
              <a:rPr lang="en-US" dirty="0"/>
              <a:t>T</a:t>
            </a:r>
            <a:r>
              <a:rPr lang="en-US" dirty="0" smtClean="0"/>
              <a:t>owards cleaner hierarchies that are BT/NT transitive (”work in progress”)</a:t>
            </a:r>
          </a:p>
          <a:p>
            <a:pPr lvl="1"/>
            <a:r>
              <a:rPr lang="en-US" dirty="0" smtClean="0"/>
              <a:t>First-draft scope notes for upper structure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994" r="50000" b="86757"/>
          <a:stretch/>
        </p:blipFill>
        <p:spPr>
          <a:xfrm>
            <a:off x="7523926" y="4145702"/>
            <a:ext cx="2819400" cy="93941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b="14137"/>
          <a:stretch/>
        </p:blipFill>
        <p:spPr>
          <a:xfrm>
            <a:off x="5067300" y="4177040"/>
            <a:ext cx="2057400" cy="876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0505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Overly specific concepts weeded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Moved to separate concept scheme</a:t>
            </a:r>
          </a:p>
          <a:p>
            <a:pPr lvl="1"/>
            <a:r>
              <a:rPr lang="en-US" dirty="0" smtClean="0"/>
              <a:t>Concepts “not of global interest” in GACS due to mapping process</a:t>
            </a:r>
          </a:p>
          <a:p>
            <a:pPr lvl="2"/>
            <a:r>
              <a:rPr lang="en-US" dirty="0"/>
              <a:t>4-H Youth Development Program</a:t>
            </a:r>
          </a:p>
          <a:p>
            <a:pPr lvl="2"/>
            <a:r>
              <a:rPr lang="en-US" dirty="0"/>
              <a:t>Food and Drug Administration</a:t>
            </a:r>
          </a:p>
          <a:p>
            <a:pPr lvl="1"/>
            <a:r>
              <a:rPr lang="en-US" dirty="0" smtClean="0"/>
              <a:t>Concepts that “need more work” (or ambiguous)</a:t>
            </a:r>
          </a:p>
          <a:p>
            <a:pPr lvl="2"/>
            <a:r>
              <a:rPr lang="en-US" dirty="0" smtClean="0"/>
              <a:t>Practice</a:t>
            </a:r>
          </a:p>
          <a:p>
            <a:pPr lvl="1"/>
            <a:r>
              <a:rPr lang="en-US" dirty="0" smtClean="0"/>
              <a:t>For now just 10 (proof of concept), but more could be “weeded”</a:t>
            </a:r>
          </a:p>
          <a:p>
            <a:r>
              <a:rPr lang="en-US" b="1" i="1" dirty="0" smtClean="0"/>
              <a:t>Weeds cannot be eradicated, only transplanted!</a:t>
            </a:r>
          </a:p>
          <a:p>
            <a:pPr lvl="1"/>
            <a:r>
              <a:rPr lang="en-US" b="1" i="1" dirty="0" smtClean="0"/>
              <a:t>The Iron Principle of URI Persistence!</a:t>
            </a:r>
            <a:endParaRPr lang="en-US" b="1" i="1" dirty="0"/>
          </a:p>
        </p:txBody>
      </p:sp>
    </p:spTree>
    <p:extLst>
      <p:ext uri="{BB962C8B-B14F-4D97-AF65-F5344CB8AC3E}">
        <p14:creationId xmlns:p14="http://schemas.microsoft.com/office/powerpoint/2010/main" val="18381369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425</TotalTime>
  <Words>797</Words>
  <Application>Microsoft Macintosh PowerPoint</Application>
  <PresentationFormat>Widescreen</PresentationFormat>
  <Paragraphs>124</Paragraphs>
  <Slides>20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American Typewriter</vt:lpstr>
      <vt:lpstr>Calibri</vt:lpstr>
      <vt:lpstr>Calibri Light</vt:lpstr>
      <vt:lpstr>Mangal</vt:lpstr>
      <vt:lpstr>Arial</vt:lpstr>
      <vt:lpstr>Office Theme</vt:lpstr>
      <vt:lpstr>Custom Design</vt:lpstr>
      <vt:lpstr>GACS Quality Improvement Project</vt:lpstr>
      <vt:lpstr>GACS Quality Improvement Project (QIP)</vt:lpstr>
      <vt:lpstr>Discussion of hierarchy in Goettingen</vt:lpstr>
      <vt:lpstr>GACS QIP process</vt:lpstr>
      <vt:lpstr>Top concepts moved to the middle</vt:lpstr>
      <vt:lpstr>Problems in hierarchy fixed</vt:lpstr>
      <vt:lpstr>Problems in hierarchy fixed</vt:lpstr>
      <vt:lpstr>Status of upper hierarchy</vt:lpstr>
      <vt:lpstr>Overly specific concepts weeded</vt:lpstr>
      <vt:lpstr>GACS Thematic Classification</vt:lpstr>
      <vt:lpstr>GACS Thematic Classification</vt:lpstr>
      <vt:lpstr>Classification categories adjusted</vt:lpstr>
      <vt:lpstr>Classification categories underused</vt:lpstr>
      <vt:lpstr>Concepts removed from “common terms”</vt:lpstr>
      <vt:lpstr>Concepts assignable to multiple categories</vt:lpstr>
      <vt:lpstr>Mappings to external vocabularies</vt:lpstr>
      <vt:lpstr>Guidelines for GACS – a Github website</vt:lpstr>
      <vt:lpstr>Guidelines for GACS – a Github website</vt:lpstr>
      <vt:lpstr>Next steps</vt:lpstr>
      <vt:lpstr>Links</vt:lpstr>
    </vt:vector>
  </TitlesOfParts>
  <Company/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GACS Quality Improvement Project</dc:title>
  <dc:creator>Tom Baker</dc:creator>
  <cp:lastModifiedBy>Tom Baker</cp:lastModifiedBy>
  <cp:revision>28</cp:revision>
  <cp:lastPrinted>2017-12-04T08:10:37Z</cp:lastPrinted>
  <dcterms:created xsi:type="dcterms:W3CDTF">2017-12-03T18:17:17Z</dcterms:created>
  <dcterms:modified xsi:type="dcterms:W3CDTF">2017-12-04T10:03:23Z</dcterms:modified>
</cp:coreProperties>
</file>